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A276370-F98A-405C-AFD9-4F31A0A30415}">
  <a:tblStyle styleId="{1A276370-F98A-405C-AFD9-4F31A0A3041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5427361-D52A-415E-872C-B44873E280C7}"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18" d="100"/>
          <a:sy n="118" d="100"/>
        </p:scale>
        <p:origin x="-800" y="-1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171175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95e4d50c6c_0_2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95e4d50c6c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95e4d50c6c_0_2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95e4d50c6c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95e4d50c6c_0_2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95e4d50c6c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5e4d50c6c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95e4d50c6c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95e4d50c6c_0_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95e4d50c6c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939ddae60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939ddae6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95e4d50c6c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95e4d50c6c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95e4d50c6c_0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95e4d50c6c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95e4d50c6c_0_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95e4d50c6c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95e4d50c6c_0_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95e4d50c6c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95e4d50c6c_0_2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95e4d50c6c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hyperlink" Target="https://www.code.on.ca/blog/18-new-resources-adapted-covid-safet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blog.flipgrid.com/gettingstarted" TargetMode="External"/><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2700" y="698850"/>
            <a:ext cx="8118600" cy="86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i="1">
                <a:solidFill>
                  <a:srgbClr val="0B5394"/>
                </a:solidFill>
              </a:rPr>
              <a:t>Hangout With CODE:</a:t>
            </a:r>
            <a:r>
              <a:rPr lang="en" sz="3500"/>
              <a:t> Setting Up</a:t>
            </a:r>
            <a:endParaRPr sz="3500"/>
          </a:p>
          <a:p>
            <a:pPr marL="0" lvl="0" indent="0" algn="l" rtl="0">
              <a:spcBef>
                <a:spcPts val="0"/>
              </a:spcBef>
              <a:spcAft>
                <a:spcPts val="0"/>
              </a:spcAft>
              <a:buNone/>
            </a:pPr>
            <a:r>
              <a:rPr lang="en" sz="3500"/>
              <a:t>Your Virtual Drama Classroom</a:t>
            </a:r>
            <a:endParaRPr sz="3500"/>
          </a:p>
        </p:txBody>
      </p:sp>
      <p:sp>
        <p:nvSpPr>
          <p:cNvPr id="60" name="Google Shape;60;p13"/>
          <p:cNvSpPr txBox="1">
            <a:spLocks noGrp="1"/>
          </p:cNvSpPr>
          <p:nvPr>
            <p:ph type="subTitle" idx="1"/>
          </p:nvPr>
        </p:nvSpPr>
        <p:spPr>
          <a:xfrm>
            <a:off x="377375" y="1886900"/>
            <a:ext cx="8428200" cy="29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i="1"/>
          </a:p>
          <a:p>
            <a:pPr marL="0" lvl="0" indent="0" algn="l" rtl="0">
              <a:spcBef>
                <a:spcPts val="0"/>
              </a:spcBef>
              <a:spcAft>
                <a:spcPts val="0"/>
              </a:spcAft>
              <a:buNone/>
            </a:pPr>
            <a:endParaRPr i="1">
              <a:solidFill>
                <a:schemeClr val="lt2"/>
              </a:solidFill>
            </a:endParaRPr>
          </a:p>
          <a:p>
            <a:pPr marL="0" lvl="0" indent="0" algn="l" rtl="0">
              <a:spcBef>
                <a:spcPts val="0"/>
              </a:spcBef>
              <a:spcAft>
                <a:spcPts val="0"/>
              </a:spcAft>
              <a:buNone/>
            </a:pPr>
            <a:endParaRPr i="1">
              <a:solidFill>
                <a:schemeClr val="lt2"/>
              </a:solidFill>
            </a:endParaRPr>
          </a:p>
          <a:p>
            <a:pPr marL="0" lvl="0" indent="0" algn="l" rtl="0">
              <a:spcBef>
                <a:spcPts val="0"/>
              </a:spcBef>
              <a:spcAft>
                <a:spcPts val="0"/>
              </a:spcAft>
              <a:buNone/>
            </a:pPr>
            <a:endParaRPr i="1">
              <a:solidFill>
                <a:schemeClr val="lt2"/>
              </a:solidFill>
            </a:endParaRPr>
          </a:p>
          <a:p>
            <a:pPr marL="0" lvl="0" indent="0" algn="l" rtl="0">
              <a:spcBef>
                <a:spcPts val="0"/>
              </a:spcBef>
              <a:spcAft>
                <a:spcPts val="0"/>
              </a:spcAft>
              <a:buNone/>
            </a:pPr>
            <a:endParaRPr i="1">
              <a:solidFill>
                <a:schemeClr val="lt2"/>
              </a:solidFill>
            </a:endParaRPr>
          </a:p>
          <a:p>
            <a:pPr marL="0" lvl="0" indent="0" algn="l" rtl="0">
              <a:spcBef>
                <a:spcPts val="0"/>
              </a:spcBef>
              <a:spcAft>
                <a:spcPts val="0"/>
              </a:spcAft>
              <a:buNone/>
            </a:pPr>
            <a:r>
              <a:rPr lang="en" i="1">
                <a:solidFill>
                  <a:schemeClr val="lt2"/>
                </a:solidFill>
              </a:rPr>
              <a:t>August 2020</a:t>
            </a:r>
            <a:endParaRPr i="1">
              <a:solidFill>
                <a:schemeClr val="lt2"/>
              </a:solidFill>
            </a:endParaRPr>
          </a:p>
          <a:p>
            <a:pPr marL="0" lvl="0" indent="0" algn="l" rtl="0">
              <a:spcBef>
                <a:spcPts val="0"/>
              </a:spcBef>
              <a:spcAft>
                <a:spcPts val="0"/>
              </a:spcAft>
              <a:buNone/>
            </a:pPr>
            <a:r>
              <a:rPr lang="en">
                <a:solidFill>
                  <a:schemeClr val="lt2"/>
                </a:solidFill>
              </a:rPr>
              <a:t>Presented by Kim Snider, Brooke Charlebois &amp; Alex Stamp </a:t>
            </a:r>
            <a:endParaRPr>
              <a:solidFill>
                <a:schemeClr val="lt2"/>
              </a:solidFill>
            </a:endParaRPr>
          </a:p>
          <a:p>
            <a:pPr marL="0" lvl="0" indent="0" algn="l" rtl="0">
              <a:spcBef>
                <a:spcPts val="0"/>
              </a:spcBef>
              <a:spcAft>
                <a:spcPts val="0"/>
              </a:spcAft>
              <a:buNone/>
            </a:pPr>
            <a:endParaRPr sz="2000"/>
          </a:p>
          <a:p>
            <a:pPr marL="0" lvl="0" indent="0" algn="l" rtl="0">
              <a:spcBef>
                <a:spcPts val="0"/>
              </a:spcBef>
              <a:spcAft>
                <a:spcPts val="0"/>
              </a:spcAft>
              <a:buNone/>
            </a:pPr>
            <a:endParaRPr sz="1900"/>
          </a:p>
          <a:p>
            <a:pPr marL="0" lvl="0" indent="0" algn="l" rtl="0">
              <a:spcBef>
                <a:spcPts val="0"/>
              </a:spcBef>
              <a:spcAft>
                <a:spcPts val="0"/>
              </a:spcAft>
              <a:buNone/>
            </a:pPr>
            <a:endParaRPr sz="2200"/>
          </a:p>
        </p:txBody>
      </p:sp>
      <p:pic>
        <p:nvPicPr>
          <p:cNvPr id="61" name="Google Shape;61;p13"/>
          <p:cNvPicPr preferRelativeResize="0"/>
          <p:nvPr/>
        </p:nvPicPr>
        <p:blipFill>
          <a:blip r:embed="rId3">
            <a:alphaModFix/>
          </a:blip>
          <a:stretch>
            <a:fillRect/>
          </a:stretch>
        </p:blipFill>
        <p:spPr>
          <a:xfrm>
            <a:off x="3030000" y="2095022"/>
            <a:ext cx="2295224" cy="1255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247650" y="171450"/>
            <a:ext cx="5846700" cy="59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b="1"/>
              <a:t>EduTwitter Resources: </a:t>
            </a:r>
            <a:r>
              <a:rPr lang="en" sz="2600"/>
              <a:t>Sean Junkins</a:t>
            </a:r>
            <a:endParaRPr sz="2600"/>
          </a:p>
        </p:txBody>
      </p:sp>
      <p:pic>
        <p:nvPicPr>
          <p:cNvPr id="117" name="Google Shape;117;p22"/>
          <p:cNvPicPr preferRelativeResize="0"/>
          <p:nvPr/>
        </p:nvPicPr>
        <p:blipFill>
          <a:blip r:embed="rId3">
            <a:alphaModFix/>
          </a:blip>
          <a:stretch>
            <a:fillRect/>
          </a:stretch>
        </p:blipFill>
        <p:spPr>
          <a:xfrm>
            <a:off x="247650" y="1162050"/>
            <a:ext cx="4502751" cy="3448049"/>
          </a:xfrm>
          <a:prstGeom prst="rect">
            <a:avLst/>
          </a:prstGeom>
          <a:noFill/>
          <a:ln>
            <a:noFill/>
          </a:ln>
        </p:spPr>
      </p:pic>
      <p:pic>
        <p:nvPicPr>
          <p:cNvPr id="118" name="Google Shape;118;p22"/>
          <p:cNvPicPr preferRelativeResize="0"/>
          <p:nvPr/>
        </p:nvPicPr>
        <p:blipFill>
          <a:blip r:embed="rId4">
            <a:alphaModFix/>
          </a:blip>
          <a:stretch>
            <a:fillRect/>
          </a:stretch>
        </p:blipFill>
        <p:spPr>
          <a:xfrm>
            <a:off x="4489985" y="1162051"/>
            <a:ext cx="4501615" cy="3448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490250" y="819150"/>
            <a:ext cx="8101200" cy="392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chemeClr val="dk2"/>
                </a:solidFill>
              </a:rPr>
              <a:t>JOIN CODE</a:t>
            </a:r>
            <a:endParaRPr sz="3600" b="1">
              <a:solidFill>
                <a:schemeClr val="dk2"/>
              </a:solidFill>
            </a:endParaRPr>
          </a:p>
          <a:p>
            <a:pPr marL="0" lvl="0" indent="0" algn="l" rtl="0">
              <a:spcBef>
                <a:spcPts val="0"/>
              </a:spcBef>
              <a:spcAft>
                <a:spcPts val="0"/>
              </a:spcAft>
              <a:buNone/>
            </a:pPr>
            <a:r>
              <a:rPr lang="en" sz="2100" u="sng">
                <a:hlinkClick r:id="rId3"/>
              </a:rPr>
              <a:t>Drama and Dance: Creative Community in a Time of COVID + 18 Adapted Resources</a:t>
            </a:r>
            <a:endParaRPr sz="2100"/>
          </a:p>
          <a:p>
            <a:pPr marL="0" lvl="0" indent="0" algn="l" rtl="0">
              <a:spcBef>
                <a:spcPts val="0"/>
              </a:spcBef>
              <a:spcAft>
                <a:spcPts val="0"/>
              </a:spcAft>
              <a:buNone/>
            </a:pPr>
            <a:endParaRPr sz="2100"/>
          </a:p>
          <a:p>
            <a:pPr marL="0" lvl="0" indent="0" algn="l" rtl="0">
              <a:spcBef>
                <a:spcPts val="0"/>
              </a:spcBef>
              <a:spcAft>
                <a:spcPts val="0"/>
              </a:spcAft>
              <a:buNone/>
            </a:pPr>
            <a:r>
              <a:rPr lang="en" sz="2100"/>
              <a:t>Become a CODE member &amp; connect with your Regional Coordinator</a:t>
            </a:r>
            <a:endParaRPr sz="2100"/>
          </a:p>
          <a:p>
            <a:pPr marL="0" lvl="0" indent="0" algn="l" rtl="0">
              <a:spcBef>
                <a:spcPts val="0"/>
              </a:spcBef>
              <a:spcAft>
                <a:spcPts val="0"/>
              </a:spcAft>
              <a:buNone/>
            </a:pPr>
            <a:endParaRPr sz="2100"/>
          </a:p>
          <a:p>
            <a:pPr marL="0" lvl="0" indent="0" algn="l" rtl="0">
              <a:spcBef>
                <a:spcPts val="0"/>
              </a:spcBef>
              <a:spcAft>
                <a:spcPts val="0"/>
              </a:spcAft>
              <a:buNone/>
            </a:pPr>
            <a:r>
              <a:rPr lang="en" sz="3000" b="1">
                <a:solidFill>
                  <a:schemeClr val="dk2"/>
                </a:solidFill>
              </a:rPr>
              <a:t>Other ways to connect . . .</a:t>
            </a:r>
            <a:endParaRPr sz="3000" b="1">
              <a:solidFill>
                <a:schemeClr val="dk2"/>
              </a:solidFill>
            </a:endParaRPr>
          </a:p>
          <a:p>
            <a:pPr marL="0" lvl="0" indent="0" algn="l" rtl="0">
              <a:spcBef>
                <a:spcPts val="0"/>
              </a:spcBef>
              <a:spcAft>
                <a:spcPts val="0"/>
              </a:spcAft>
              <a:buNone/>
            </a:pPr>
            <a:r>
              <a:rPr lang="en" sz="2100"/>
              <a:t>Drama Education Resource Sharing (Canada &amp; Beyond) FB Group</a:t>
            </a:r>
            <a:endParaRPr sz="2100"/>
          </a:p>
          <a:p>
            <a:pPr marL="0" lvl="0" indent="0" algn="l" rtl="0">
              <a:spcBef>
                <a:spcPts val="0"/>
              </a:spcBef>
              <a:spcAft>
                <a:spcPts val="0"/>
              </a:spcAft>
              <a:buNone/>
            </a:pPr>
            <a:r>
              <a:rPr lang="en" sz="2100"/>
              <a:t>Reach out to your Board Arts Consultants</a:t>
            </a:r>
            <a:endParaRPr sz="2100"/>
          </a:p>
          <a:p>
            <a:pPr marL="0" lvl="0" indent="0" algn="l" rtl="0">
              <a:spcBef>
                <a:spcPts val="0"/>
              </a:spcBef>
              <a:spcAft>
                <a:spcPts val="0"/>
              </a:spcAft>
              <a:buNone/>
            </a:pPr>
            <a:r>
              <a:rPr lang="en" sz="2100"/>
              <a:t>Create a Google Classroom for Staff and self-organize best practice sharing sessions</a:t>
            </a:r>
            <a:endParaRPr sz="2100"/>
          </a:p>
          <a:p>
            <a:pPr marL="0" lvl="0" indent="0" algn="l" rtl="0">
              <a:spcBef>
                <a:spcPts val="0"/>
              </a:spcBef>
              <a:spcAft>
                <a:spcPts val="0"/>
              </a:spcAft>
              <a:buNone/>
            </a:pPr>
            <a:endParaRPr sz="2100"/>
          </a:p>
          <a:p>
            <a:pPr marL="0" lvl="0" indent="0" algn="l" rtl="0">
              <a:spcBef>
                <a:spcPts val="0"/>
              </a:spcBef>
              <a:spcAft>
                <a:spcPts val="0"/>
              </a:spcAft>
              <a:buNone/>
            </a:pPr>
            <a:endParaRPr sz="2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512700" y="1425650"/>
            <a:ext cx="8118600" cy="3801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2400">
              <a:solidFill>
                <a:srgbClr val="6D9EEB"/>
              </a:solidFill>
            </a:endParaRPr>
          </a:p>
          <a:p>
            <a:pPr marL="0" lvl="0" indent="0" algn="l" rtl="0">
              <a:spcBef>
                <a:spcPts val="0"/>
              </a:spcBef>
              <a:spcAft>
                <a:spcPts val="0"/>
              </a:spcAft>
              <a:buNone/>
            </a:pPr>
            <a:endParaRPr sz="2400">
              <a:solidFill>
                <a:srgbClr val="6D9EEB"/>
              </a:solidFill>
            </a:endParaRPr>
          </a:p>
          <a:p>
            <a:pPr marL="0" lvl="0" indent="0" algn="l" rtl="0">
              <a:spcBef>
                <a:spcPts val="0"/>
              </a:spcBef>
              <a:spcAft>
                <a:spcPts val="0"/>
              </a:spcAft>
              <a:buNone/>
            </a:pPr>
            <a:endParaRPr sz="2400">
              <a:solidFill>
                <a:srgbClr val="6D9EEB"/>
              </a:solidFill>
            </a:endParaRPr>
          </a:p>
          <a:p>
            <a:pPr marL="0" lvl="0" indent="0" algn="l" rtl="0">
              <a:spcBef>
                <a:spcPts val="0"/>
              </a:spcBef>
              <a:spcAft>
                <a:spcPts val="0"/>
              </a:spcAft>
              <a:buNone/>
            </a:pPr>
            <a:endParaRPr sz="2400">
              <a:solidFill>
                <a:srgbClr val="6D9EEB"/>
              </a:solidFill>
            </a:endParaRPr>
          </a:p>
          <a:p>
            <a:pPr marL="0" lvl="0" indent="0" algn="l" rtl="0">
              <a:spcBef>
                <a:spcPts val="0"/>
              </a:spcBef>
              <a:spcAft>
                <a:spcPts val="0"/>
              </a:spcAft>
              <a:buNone/>
            </a:pPr>
            <a:endParaRPr sz="2400">
              <a:solidFill>
                <a:srgbClr val="6D9EEB"/>
              </a:solidFill>
            </a:endParaRPr>
          </a:p>
          <a:p>
            <a:pPr marL="0" lvl="0" indent="0" algn="l" rtl="0">
              <a:spcBef>
                <a:spcPts val="0"/>
              </a:spcBef>
              <a:spcAft>
                <a:spcPts val="0"/>
              </a:spcAft>
              <a:buNone/>
            </a:pPr>
            <a:endParaRPr sz="2400">
              <a:solidFill>
                <a:srgbClr val="6D9EEB"/>
              </a:solidFill>
            </a:endParaRPr>
          </a:p>
          <a:p>
            <a:pPr marL="0" lvl="0" indent="0" algn="l" rtl="0">
              <a:spcBef>
                <a:spcPts val="0"/>
              </a:spcBef>
              <a:spcAft>
                <a:spcPts val="0"/>
              </a:spcAft>
              <a:buNone/>
            </a:pPr>
            <a:endParaRPr sz="2400">
              <a:solidFill>
                <a:srgbClr val="6D9EEB"/>
              </a:solidFill>
            </a:endParaRPr>
          </a:p>
          <a:p>
            <a:pPr marL="0" lvl="0" indent="0" algn="l" rtl="0">
              <a:spcBef>
                <a:spcPts val="0"/>
              </a:spcBef>
              <a:spcAft>
                <a:spcPts val="0"/>
              </a:spcAft>
              <a:buNone/>
            </a:pPr>
            <a:endParaRPr sz="2400">
              <a:solidFill>
                <a:srgbClr val="6D9EEB"/>
              </a:solidFill>
            </a:endParaRPr>
          </a:p>
          <a:p>
            <a:pPr marL="0" lvl="0" indent="0" algn="l" rtl="0">
              <a:spcBef>
                <a:spcPts val="0"/>
              </a:spcBef>
              <a:spcAft>
                <a:spcPts val="0"/>
              </a:spcAft>
              <a:buNone/>
            </a:pPr>
            <a:r>
              <a:rPr lang="en" sz="2400"/>
              <a:t>Please join CODE online this </a:t>
            </a:r>
            <a:r>
              <a:rPr lang="en" sz="2400" u="sng"/>
              <a:t>Saturday, October 24th!</a:t>
            </a:r>
            <a:r>
              <a:rPr lang="en" sz="2400"/>
              <a:t> </a:t>
            </a:r>
            <a:endParaRPr sz="2400"/>
          </a:p>
          <a:p>
            <a:pPr marL="0" lvl="0" indent="0" algn="l" rtl="0">
              <a:spcBef>
                <a:spcPts val="0"/>
              </a:spcBef>
              <a:spcAft>
                <a:spcPts val="0"/>
              </a:spcAft>
              <a:buNone/>
            </a:pPr>
            <a:endParaRPr sz="2400">
              <a:solidFill>
                <a:srgbClr val="6D9EEB"/>
              </a:solidFill>
            </a:endParaRPr>
          </a:p>
          <a:p>
            <a:pPr marL="0" lvl="0" indent="0" algn="l" rtl="0">
              <a:spcBef>
                <a:spcPts val="0"/>
              </a:spcBef>
              <a:spcAft>
                <a:spcPts val="0"/>
              </a:spcAft>
              <a:buNone/>
            </a:pPr>
            <a:r>
              <a:rPr lang="en" sz="2400">
                <a:solidFill>
                  <a:srgbClr val="6D9EEB"/>
                </a:solidFill>
              </a:rPr>
              <a:t>Annual General Meeting 11am</a:t>
            </a:r>
            <a:endParaRPr sz="2400">
              <a:solidFill>
                <a:srgbClr val="6D9EEB"/>
              </a:solidFill>
            </a:endParaRPr>
          </a:p>
          <a:p>
            <a:pPr marL="0" lvl="0" indent="0" algn="l" rtl="0">
              <a:spcBef>
                <a:spcPts val="0"/>
              </a:spcBef>
              <a:spcAft>
                <a:spcPts val="0"/>
              </a:spcAft>
              <a:buNone/>
            </a:pPr>
            <a:r>
              <a:rPr lang="en" sz="2400">
                <a:solidFill>
                  <a:srgbClr val="93C47D"/>
                </a:solidFill>
              </a:rPr>
              <a:t>Tribute to David Booth 1pm</a:t>
            </a:r>
            <a:endParaRPr sz="2400">
              <a:solidFill>
                <a:srgbClr val="93C47D"/>
              </a:solidFill>
            </a:endParaRPr>
          </a:p>
          <a:p>
            <a:pPr marL="0" lvl="0" indent="0" algn="l" rtl="0">
              <a:spcBef>
                <a:spcPts val="0"/>
              </a:spcBef>
              <a:spcAft>
                <a:spcPts val="0"/>
              </a:spcAft>
              <a:buNone/>
            </a:pPr>
            <a:r>
              <a:rPr lang="en" sz="2400">
                <a:solidFill>
                  <a:srgbClr val="6D9EEB"/>
                </a:solidFill>
              </a:rPr>
              <a:t>CODE’s 50th Anniversary Celebratio</a:t>
            </a:r>
            <a:r>
              <a:rPr lang="en" sz="2400">
                <a:solidFill>
                  <a:srgbClr val="6FA8DC"/>
                </a:solidFill>
              </a:rPr>
              <a:t>n</a:t>
            </a:r>
            <a:r>
              <a:rPr lang="en" sz="2400"/>
              <a:t> 1:45pm</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t>www.code.on.ca</a:t>
            </a:r>
            <a:endParaRPr sz="2400"/>
          </a:p>
          <a:p>
            <a:pPr marL="0" lvl="0" indent="0" algn="l" rtl="0">
              <a:spcBef>
                <a:spcPts val="0"/>
              </a:spcBef>
              <a:spcAft>
                <a:spcPts val="0"/>
              </a:spcAft>
              <a:buNone/>
            </a:pP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a:solidFill>
                  <a:srgbClr val="6FA8DC"/>
                </a:solidFill>
              </a:rPr>
              <a:t>EVOLVE</a:t>
            </a:r>
            <a:r>
              <a:rPr lang="en" sz="2400"/>
              <a:t> </a:t>
            </a:r>
            <a:r>
              <a:rPr lang="en" sz="2400">
                <a:solidFill>
                  <a:srgbClr val="93C47D"/>
                </a:solidFill>
              </a:rPr>
              <a:t>2021</a:t>
            </a:r>
            <a:r>
              <a:rPr lang="en" sz="2400"/>
              <a:t> Conference - October 22nd-24th, 2021 Sheraton Hamilton</a:t>
            </a:r>
            <a:endParaRPr sz="2400"/>
          </a:p>
          <a:p>
            <a:pPr marL="0" lvl="0" indent="0" algn="l" rtl="0">
              <a:spcBef>
                <a:spcPts val="0"/>
              </a:spcBef>
              <a:spcAft>
                <a:spcPts val="0"/>
              </a:spcAft>
              <a:buNone/>
            </a:pP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700" b="1"/>
              <a:t>Our Purpose for Today’s Session</a:t>
            </a:r>
            <a:endParaRPr sz="3700" b="1"/>
          </a:p>
        </p:txBody>
      </p:sp>
      <p:sp>
        <p:nvSpPr>
          <p:cNvPr id="67" name="Google Shape;67;p1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b="1">
                <a:solidFill>
                  <a:schemeClr val="lt2"/>
                </a:solidFill>
              </a:rPr>
              <a:t>A few caveats:</a:t>
            </a:r>
            <a:endParaRPr sz="2000" b="1">
              <a:solidFill>
                <a:schemeClr val="lt2"/>
              </a:solidFill>
            </a:endParaRPr>
          </a:p>
          <a:p>
            <a:pPr marL="457200" lvl="0" indent="-355600" algn="l" rtl="0">
              <a:spcBef>
                <a:spcPts val="1600"/>
              </a:spcBef>
              <a:spcAft>
                <a:spcPts val="0"/>
              </a:spcAft>
              <a:buSzPts val="2000"/>
              <a:buChar char="●"/>
            </a:pPr>
            <a:r>
              <a:rPr lang="en" sz="2000"/>
              <a:t>We are </a:t>
            </a:r>
            <a:r>
              <a:rPr lang="en" sz="2000">
                <a:solidFill>
                  <a:schemeClr val="lt2"/>
                </a:solidFill>
              </a:rPr>
              <a:t>not</a:t>
            </a:r>
            <a:r>
              <a:rPr lang="en" sz="2000"/>
              <a:t> experts in teaching drama online, but we do hope to share some best practices and make space for collaboration</a:t>
            </a:r>
            <a:endParaRPr sz="2000"/>
          </a:p>
          <a:p>
            <a:pPr marL="457200" lvl="0" indent="-355600" algn="l" rtl="0">
              <a:spcBef>
                <a:spcPts val="0"/>
              </a:spcBef>
              <a:spcAft>
                <a:spcPts val="0"/>
              </a:spcAft>
              <a:buSzPts val="2000"/>
              <a:buChar char="●"/>
            </a:pPr>
            <a:r>
              <a:rPr lang="en" sz="2000"/>
              <a:t>Drama is at its best when face to face; online teaching is an emergency response to COVID-19 and CODE will </a:t>
            </a:r>
            <a:r>
              <a:rPr lang="en" sz="2000">
                <a:solidFill>
                  <a:schemeClr val="lt2"/>
                </a:solidFill>
              </a:rPr>
              <a:t>always</a:t>
            </a:r>
            <a:r>
              <a:rPr lang="en" sz="2000"/>
              <a:t> advocate for in person teaching &amp; learning</a:t>
            </a:r>
            <a:endParaRPr sz="2000"/>
          </a:p>
        </p:txBody>
      </p:sp>
      <p:sp>
        <p:nvSpPr>
          <p:cNvPr id="68" name="Google Shape;68;p14"/>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To share strategies for setting up drama courses in online contexts (hybrid models or fully remote)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lt2"/>
                </a:solidFill>
              </a:rPr>
              <a:t>How to Begin</a:t>
            </a:r>
            <a:endParaRPr b="1">
              <a:solidFill>
                <a:schemeClr val="lt2"/>
              </a:solidFill>
            </a:endParaRPr>
          </a:p>
        </p:txBody>
      </p:sp>
      <p:sp>
        <p:nvSpPr>
          <p:cNvPr id="74" name="Google Shape;74;p15"/>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Create an engaging ‘soft start’ to synchronous sessions (music, a question of the day or task for the chat)</a:t>
            </a:r>
            <a:endParaRPr sz="2000"/>
          </a:p>
          <a:p>
            <a:pPr marL="457200" lvl="0" indent="-355600" algn="l" rtl="0">
              <a:spcBef>
                <a:spcPts val="0"/>
              </a:spcBef>
              <a:spcAft>
                <a:spcPts val="0"/>
              </a:spcAft>
              <a:buSzPts val="2000"/>
              <a:buChar char="●"/>
            </a:pPr>
            <a:r>
              <a:rPr lang="en" sz="2000"/>
              <a:t>Co-create class norms for online learning</a:t>
            </a:r>
            <a:endParaRPr sz="2000"/>
          </a:p>
          <a:p>
            <a:pPr marL="457200" lvl="0" indent="-355600" algn="l" rtl="0">
              <a:spcBef>
                <a:spcPts val="0"/>
              </a:spcBef>
              <a:spcAft>
                <a:spcPts val="0"/>
              </a:spcAft>
              <a:buSzPts val="2000"/>
              <a:buChar char="●"/>
            </a:pPr>
            <a:r>
              <a:rPr lang="en" sz="2000"/>
              <a:t>Build trust &amp; understand the risks of sharing online</a:t>
            </a:r>
            <a:endParaRPr sz="2000"/>
          </a:p>
          <a:p>
            <a:pPr marL="914400" lvl="1" indent="-355600" algn="l" rtl="0">
              <a:spcBef>
                <a:spcPts val="0"/>
              </a:spcBef>
              <a:spcAft>
                <a:spcPts val="0"/>
              </a:spcAft>
              <a:buSzPts val="2000"/>
              <a:buChar char="○"/>
            </a:pPr>
            <a:r>
              <a:rPr lang="en" sz="2000"/>
              <a:t>Make cameras </a:t>
            </a:r>
            <a:r>
              <a:rPr lang="en" sz="2000" u="sng"/>
              <a:t>optional</a:t>
            </a:r>
            <a:endParaRPr sz="2000" u="sng"/>
          </a:p>
          <a:p>
            <a:pPr marL="914400" lvl="1" indent="-355600" algn="l" rtl="0">
              <a:spcBef>
                <a:spcPts val="0"/>
              </a:spcBef>
              <a:spcAft>
                <a:spcPts val="0"/>
              </a:spcAft>
              <a:buSzPts val="2000"/>
              <a:buChar char="○"/>
            </a:pPr>
            <a:r>
              <a:rPr lang="en" sz="2000"/>
              <a:t>Create </a:t>
            </a:r>
            <a:r>
              <a:rPr lang="en" sz="2000" u="sng"/>
              <a:t>multiple modes</a:t>
            </a:r>
            <a:r>
              <a:rPr lang="en" sz="2000"/>
              <a:t> for participation (speaking, chat function, avatars, Jamboards, polls)</a:t>
            </a:r>
            <a:endParaRPr sz="2000"/>
          </a:p>
          <a:p>
            <a:pPr marL="914400" lvl="1" indent="-355600" algn="l" rtl="0">
              <a:spcBef>
                <a:spcPts val="0"/>
              </a:spcBef>
              <a:spcAft>
                <a:spcPts val="0"/>
              </a:spcAft>
              <a:buSzPts val="2000"/>
              <a:buChar char="○"/>
            </a:pPr>
            <a:r>
              <a:rPr lang="en" sz="2000"/>
              <a:t>Use breakout groups for students to apply their learning</a:t>
            </a:r>
            <a:endParaRPr sz="2000"/>
          </a:p>
          <a:p>
            <a:pPr marL="457200" lvl="0" indent="-355600" algn="l" rtl="0">
              <a:spcBef>
                <a:spcPts val="0"/>
              </a:spcBef>
              <a:spcAft>
                <a:spcPts val="0"/>
              </a:spcAft>
              <a:buSzPts val="2000"/>
              <a:buChar char="●"/>
            </a:pPr>
            <a:r>
              <a:rPr lang="en" sz="2000"/>
              <a:t>Games (Alex)</a:t>
            </a:r>
            <a:endParaRPr sz="2000"/>
          </a:p>
          <a:p>
            <a:pPr marL="914400" lvl="1" indent="-355600" algn="l" rtl="0">
              <a:spcBef>
                <a:spcPts val="0"/>
              </a:spcBef>
              <a:spcAft>
                <a:spcPts val="0"/>
              </a:spcAft>
              <a:buSzPts val="2000"/>
              <a:buChar char="○"/>
            </a:pPr>
            <a:r>
              <a:rPr lang="en" sz="2000"/>
              <a:t>Let’s play some games together!</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lt2"/>
                </a:solidFill>
              </a:rPr>
              <a:t>Games to play online</a:t>
            </a:r>
            <a:endParaRPr b="1">
              <a:solidFill>
                <a:schemeClr val="lt2"/>
              </a:solidFill>
            </a:endParaRPr>
          </a:p>
        </p:txBody>
      </p:sp>
      <p:sp>
        <p:nvSpPr>
          <p:cNvPr id="80" name="Google Shape;80;p16"/>
          <p:cNvSpPr txBox="1">
            <a:spLocks noGrp="1"/>
          </p:cNvSpPr>
          <p:nvPr>
            <p:ph type="body" idx="1"/>
          </p:nvPr>
        </p:nvSpPr>
        <p:spPr>
          <a:xfrm>
            <a:off x="311700" y="992350"/>
            <a:ext cx="8520600" cy="3576600"/>
          </a:xfrm>
          <a:prstGeom prst="rect">
            <a:avLst/>
          </a:prstGeom>
        </p:spPr>
        <p:txBody>
          <a:bodyPr spcFirstLastPara="1" wrap="square" lIns="91425" tIns="91425" rIns="91425" bIns="91425" anchor="t" anchorCtr="0">
            <a:noAutofit/>
          </a:bodyPr>
          <a:lstStyle/>
          <a:p>
            <a:pPr marL="0" lvl="0" indent="0" algn="l" rtl="0">
              <a:lnSpc>
                <a:spcPct val="138000"/>
              </a:lnSpc>
              <a:spcBef>
                <a:spcPts val="0"/>
              </a:spcBef>
              <a:spcAft>
                <a:spcPts val="0"/>
              </a:spcAft>
              <a:buClr>
                <a:schemeClr val="dk1"/>
              </a:buClr>
              <a:buSzPts val="1100"/>
              <a:buFont typeface="Arial"/>
              <a:buNone/>
            </a:pPr>
            <a:r>
              <a:rPr lang="en" sz="1100" b="1"/>
              <a:t>Pass the object:  </a:t>
            </a:r>
            <a:r>
              <a:rPr lang="en" sz="1100"/>
              <a:t>First pass a  pen/pencil saying the name of the person first and then passing the object over the camera.  That person receives the object and then says a name and passes the object.  Do the same with a sheet of paper and after receiving the object, transform it into something by miming. Finally use a phone and each person improvising a brief conversation.</a:t>
            </a:r>
            <a:endParaRPr sz="1100"/>
          </a:p>
          <a:p>
            <a:pPr marL="0" lvl="0" indent="0" algn="l" rtl="0">
              <a:spcBef>
                <a:spcPts val="0"/>
              </a:spcBef>
              <a:spcAft>
                <a:spcPts val="0"/>
              </a:spcAft>
              <a:buClr>
                <a:schemeClr val="dk1"/>
              </a:buClr>
              <a:buSzPts val="1100"/>
              <a:buFont typeface="Arial"/>
              <a:buNone/>
            </a:pPr>
            <a:endParaRPr sz="1100"/>
          </a:p>
          <a:p>
            <a:pPr marL="0" lvl="0" indent="0" algn="l" rtl="0">
              <a:lnSpc>
                <a:spcPct val="138000"/>
              </a:lnSpc>
              <a:spcBef>
                <a:spcPts val="0"/>
              </a:spcBef>
              <a:spcAft>
                <a:spcPts val="0"/>
              </a:spcAft>
              <a:buClr>
                <a:schemeClr val="dk1"/>
              </a:buClr>
              <a:buSzPts val="1100"/>
              <a:buFont typeface="Arial"/>
              <a:buNone/>
            </a:pPr>
            <a:r>
              <a:rPr lang="en" sz="1100" b="1"/>
              <a:t>Dragon’s den: </a:t>
            </a:r>
            <a:r>
              <a:rPr lang="en" sz="1100"/>
              <a:t> Put day to day problems in the chat box.  As a team of 3 come up with an object that solves the problem.  Host asks the first few questions then the audience asks questions</a:t>
            </a:r>
            <a:endParaRPr sz="1100"/>
          </a:p>
          <a:p>
            <a:pPr marL="0" lvl="0" indent="0" algn="l" rtl="0">
              <a:lnSpc>
                <a:spcPct val="138000"/>
              </a:lnSpc>
              <a:spcBef>
                <a:spcPts val="0"/>
              </a:spcBef>
              <a:spcAft>
                <a:spcPts val="0"/>
              </a:spcAft>
              <a:buClr>
                <a:schemeClr val="dk1"/>
              </a:buClr>
              <a:buSzPts val="1100"/>
              <a:buFont typeface="Arial"/>
              <a:buNone/>
            </a:pPr>
            <a:r>
              <a:rPr lang="en" sz="1100"/>
              <a:t>1. What is/are your names? What is your business name?</a:t>
            </a:r>
            <a:endParaRPr sz="1100"/>
          </a:p>
          <a:p>
            <a:pPr marL="0" lvl="0" indent="0" algn="l" rtl="0">
              <a:lnSpc>
                <a:spcPct val="138000"/>
              </a:lnSpc>
              <a:spcBef>
                <a:spcPts val="0"/>
              </a:spcBef>
              <a:spcAft>
                <a:spcPts val="0"/>
              </a:spcAft>
              <a:buClr>
                <a:schemeClr val="dk1"/>
              </a:buClr>
              <a:buSzPts val="1100"/>
              <a:buFont typeface="Arial"/>
              <a:buNone/>
            </a:pPr>
            <a:r>
              <a:rPr lang="en" sz="1100"/>
              <a:t>2. Partnerships: How did you choose your partner(s)? How can you be sure you will all work well together?</a:t>
            </a:r>
            <a:endParaRPr sz="1100"/>
          </a:p>
          <a:p>
            <a:pPr marL="0" lvl="0" indent="0" algn="l" rtl="0">
              <a:lnSpc>
                <a:spcPct val="138000"/>
              </a:lnSpc>
              <a:spcBef>
                <a:spcPts val="0"/>
              </a:spcBef>
              <a:spcAft>
                <a:spcPts val="0"/>
              </a:spcAft>
              <a:buClr>
                <a:schemeClr val="dk1"/>
              </a:buClr>
              <a:buSzPts val="1100"/>
              <a:buFont typeface="Arial"/>
              <a:buNone/>
            </a:pPr>
            <a:r>
              <a:rPr lang="en" sz="1100"/>
              <a:t>3. What is your product idea and why did you choose to make this product?</a:t>
            </a:r>
            <a:endParaRPr sz="1100"/>
          </a:p>
          <a:p>
            <a:pPr marL="0" lvl="0" indent="0" algn="l" rtl="0">
              <a:lnSpc>
                <a:spcPct val="138000"/>
              </a:lnSpc>
              <a:spcBef>
                <a:spcPts val="0"/>
              </a:spcBef>
              <a:spcAft>
                <a:spcPts val="0"/>
              </a:spcAft>
              <a:buClr>
                <a:schemeClr val="dk1"/>
              </a:buClr>
              <a:buSzPts val="1100"/>
              <a:buFont typeface="Arial"/>
              <a:buNone/>
            </a:pPr>
            <a:r>
              <a:rPr lang="en" sz="1100"/>
              <a:t>4. Why should someone buy your product? What makes your product stand out?</a:t>
            </a:r>
            <a:endParaRPr sz="1100"/>
          </a:p>
          <a:p>
            <a:pPr marL="0" lvl="0" indent="0" algn="l" rtl="0">
              <a:lnSpc>
                <a:spcPct val="138000"/>
              </a:lnSpc>
              <a:spcBef>
                <a:spcPts val="0"/>
              </a:spcBef>
              <a:spcAft>
                <a:spcPts val="0"/>
              </a:spcAft>
              <a:buClr>
                <a:schemeClr val="dk1"/>
              </a:buClr>
              <a:buSzPts val="1100"/>
              <a:buFont typeface="Arial"/>
              <a:buNone/>
            </a:pPr>
            <a:r>
              <a:rPr lang="en" sz="1100"/>
              <a:t>5. How much does it cost for you to manufacture one product? Where will you get your materials?</a:t>
            </a:r>
            <a:endParaRPr sz="1100"/>
          </a:p>
          <a:p>
            <a:pPr marL="0" lvl="0" indent="0" algn="l" rtl="0">
              <a:lnSpc>
                <a:spcPct val="138000"/>
              </a:lnSpc>
              <a:spcBef>
                <a:spcPts val="0"/>
              </a:spcBef>
              <a:spcAft>
                <a:spcPts val="0"/>
              </a:spcAft>
              <a:buClr>
                <a:schemeClr val="dk1"/>
              </a:buClr>
              <a:buSzPts val="1100"/>
              <a:buFont typeface="Arial"/>
              <a:buNone/>
            </a:pPr>
            <a:r>
              <a:rPr lang="en" sz="1100"/>
              <a:t>6. How many do you plan to manufacture? How many of your products do you need to manufacture and sell to break even? Is this a realistic amount to be able to sell?</a:t>
            </a:r>
            <a:endParaRPr sz="1100"/>
          </a:p>
          <a:p>
            <a:pPr marL="0" lvl="0" indent="0" algn="l" rtl="0">
              <a:lnSpc>
                <a:spcPct val="138000"/>
              </a:lnSpc>
              <a:spcBef>
                <a:spcPts val="0"/>
              </a:spcBef>
              <a:spcAft>
                <a:spcPts val="0"/>
              </a:spcAft>
              <a:buClr>
                <a:schemeClr val="dk1"/>
              </a:buClr>
              <a:buSzPts val="1100"/>
              <a:buFont typeface="Arial"/>
              <a:buNone/>
            </a:pPr>
            <a:r>
              <a:rPr lang="en" sz="1100"/>
              <a:t>7.  Do you have an advertising slogan?  Have any famous people used your product?</a:t>
            </a:r>
            <a:endParaRPr sz="1100"/>
          </a:p>
          <a:p>
            <a:pPr marL="0" lvl="0" indent="0" algn="l" rtl="0">
              <a:lnSpc>
                <a:spcPct val="138000"/>
              </a:lnSpc>
              <a:spcBef>
                <a:spcPts val="0"/>
              </a:spcBef>
              <a:spcAft>
                <a:spcPts val="0"/>
              </a:spcAft>
              <a:buClr>
                <a:schemeClr val="dk1"/>
              </a:buClr>
              <a:buSzPts val="1100"/>
              <a:buFont typeface="Arial"/>
              <a:buNone/>
            </a:pPr>
            <a:r>
              <a:rPr lang="en" sz="1100"/>
              <a:t>8. What inspired this product?</a:t>
            </a:r>
            <a:endParaRPr sz="1100"/>
          </a:p>
          <a:p>
            <a:pPr marL="0" lvl="0" indent="0" algn="l" rtl="0">
              <a:lnSpc>
                <a:spcPct val="138000"/>
              </a:lnSpc>
              <a:spcBef>
                <a:spcPts val="0"/>
              </a:spcBef>
              <a:spcAft>
                <a:spcPts val="0"/>
              </a:spcAft>
              <a:buClr>
                <a:schemeClr val="dk1"/>
              </a:buClr>
              <a:buSzPts val="1100"/>
              <a:buFont typeface="Arial"/>
              <a:buNone/>
            </a:pPr>
            <a:r>
              <a:rPr lang="en" sz="1100"/>
              <a:t>9.  Why should everyone want your product?</a:t>
            </a:r>
            <a:endParaRPr sz="1100"/>
          </a:p>
          <a:p>
            <a:pPr marL="0" lvl="0" indent="0" algn="l" rtl="0">
              <a:spcBef>
                <a:spcPts val="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Using Tech Tools</a:t>
            </a:r>
            <a:endParaRPr/>
          </a:p>
          <a:p>
            <a:pPr marL="0" lvl="0" indent="0" algn="l" rtl="0">
              <a:spcBef>
                <a:spcPts val="0"/>
              </a:spcBef>
              <a:spcAft>
                <a:spcPts val="0"/>
              </a:spcAft>
              <a:buNone/>
            </a:pPr>
            <a:r>
              <a:rPr lang="en" sz="2200"/>
              <a:t>Give students a ‘tour’ of the tech tools we will use together (Google Drive, Slides, Jamboard, </a:t>
            </a:r>
            <a:r>
              <a:rPr lang="en" sz="2200" u="sng">
                <a:hlinkClick r:id="rId3"/>
              </a:rPr>
              <a:t>Flipgrid</a:t>
            </a:r>
            <a:r>
              <a:rPr lang="en" sz="2200"/>
              <a:t>).</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en" sz="2200"/>
              <a:t>Don’t assume that students know are familiar with the tech. Try to find helpers who can help you problem solve issues as they arise.</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en" sz="2200"/>
              <a:t>Use small group collaborative tasks to help build a community that helps students to feel comfortable working together.</a:t>
            </a:r>
            <a:endParaRPr sz="2200"/>
          </a:p>
        </p:txBody>
      </p:sp>
      <p:pic>
        <p:nvPicPr>
          <p:cNvPr id="86" name="Google Shape;86;p17"/>
          <p:cNvPicPr preferRelativeResize="0"/>
          <p:nvPr/>
        </p:nvPicPr>
        <p:blipFill>
          <a:blip r:embed="rId4">
            <a:alphaModFix/>
          </a:blip>
          <a:stretch>
            <a:fillRect/>
          </a:stretch>
        </p:blipFill>
        <p:spPr>
          <a:xfrm>
            <a:off x="6166025" y="926325"/>
            <a:ext cx="2744950" cy="2744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496575" y="419225"/>
            <a:ext cx="4792200" cy="382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3000">
              <a:solidFill>
                <a:schemeClr val="accent4"/>
              </a:solidFill>
            </a:endParaRPr>
          </a:p>
          <a:p>
            <a:pPr marL="0" lvl="0" indent="0" algn="l" rtl="0">
              <a:spcBef>
                <a:spcPts val="0"/>
              </a:spcBef>
              <a:spcAft>
                <a:spcPts val="0"/>
              </a:spcAft>
              <a:buNone/>
            </a:pPr>
            <a:endParaRPr sz="3000">
              <a:solidFill>
                <a:schemeClr val="accent4"/>
              </a:solidFill>
            </a:endParaRPr>
          </a:p>
          <a:p>
            <a:pPr marL="0" lvl="0" indent="0" algn="l" rtl="0">
              <a:spcBef>
                <a:spcPts val="0"/>
              </a:spcBef>
              <a:spcAft>
                <a:spcPts val="0"/>
              </a:spcAft>
              <a:buNone/>
            </a:pPr>
            <a:endParaRPr sz="3000">
              <a:solidFill>
                <a:schemeClr val="accent4"/>
              </a:solidFill>
            </a:endParaRPr>
          </a:p>
          <a:p>
            <a:pPr marL="0" lvl="0" indent="0" algn="l" rtl="0">
              <a:spcBef>
                <a:spcPts val="0"/>
              </a:spcBef>
              <a:spcAft>
                <a:spcPts val="0"/>
              </a:spcAft>
              <a:buNone/>
            </a:pPr>
            <a:r>
              <a:rPr lang="en" sz="3000">
                <a:solidFill>
                  <a:schemeClr val="accent4"/>
                </a:solidFill>
              </a:rPr>
              <a:t>Jamboard</a:t>
            </a:r>
            <a:endParaRPr sz="3000">
              <a:solidFill>
                <a:schemeClr val="accent4"/>
              </a:solidFill>
            </a:endParaRPr>
          </a:p>
          <a:p>
            <a:pPr marL="0" lvl="0" indent="0" algn="l" rtl="0">
              <a:spcBef>
                <a:spcPts val="0"/>
              </a:spcBef>
              <a:spcAft>
                <a:spcPts val="0"/>
              </a:spcAft>
              <a:buNone/>
            </a:pPr>
            <a:endParaRPr sz="3000"/>
          </a:p>
          <a:p>
            <a:pPr marL="0" lvl="0" indent="0" algn="l" rtl="0">
              <a:spcBef>
                <a:spcPts val="0"/>
              </a:spcBef>
              <a:spcAft>
                <a:spcPts val="0"/>
              </a:spcAft>
              <a:buNone/>
            </a:pPr>
            <a:r>
              <a:rPr lang="en" sz="2000"/>
              <a:t>Use this Google app as an online bulletin board for student brainstorming, establishing class norms, documenting sources of inspiration for drama work, and more.</a:t>
            </a:r>
            <a:endParaRPr sz="2000"/>
          </a:p>
          <a:p>
            <a:pPr marL="0" lvl="0" indent="0" algn="l" rtl="0">
              <a:spcBef>
                <a:spcPts val="0"/>
              </a:spcBef>
              <a:spcAft>
                <a:spcPts val="0"/>
              </a:spcAft>
              <a:buNone/>
            </a:pPr>
            <a:endParaRPr sz="2000"/>
          </a:p>
          <a:p>
            <a:pPr marL="0" lvl="0" indent="0" algn="l" rtl="0">
              <a:spcBef>
                <a:spcPts val="0"/>
              </a:spcBef>
              <a:spcAft>
                <a:spcPts val="0"/>
              </a:spcAft>
              <a:buNone/>
            </a:pPr>
            <a:endParaRPr sz="2400"/>
          </a:p>
          <a:p>
            <a:pPr marL="0" lvl="0" indent="0" algn="l" rtl="0">
              <a:spcBef>
                <a:spcPts val="0"/>
              </a:spcBef>
              <a:spcAft>
                <a:spcPts val="0"/>
              </a:spcAft>
              <a:buNone/>
            </a:pPr>
            <a:endParaRPr sz="2400">
              <a:solidFill>
                <a:schemeClr val="accent4"/>
              </a:solidFill>
            </a:endParaRPr>
          </a:p>
        </p:txBody>
      </p:sp>
      <p:pic>
        <p:nvPicPr>
          <p:cNvPr id="92" name="Google Shape;92;p18"/>
          <p:cNvPicPr preferRelativeResize="0"/>
          <p:nvPr/>
        </p:nvPicPr>
        <p:blipFill>
          <a:blip r:embed="rId3">
            <a:alphaModFix/>
          </a:blip>
          <a:stretch>
            <a:fillRect/>
          </a:stretch>
        </p:blipFill>
        <p:spPr>
          <a:xfrm>
            <a:off x="5204900" y="690200"/>
            <a:ext cx="3550424" cy="35504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209550"/>
            <a:ext cx="8520600" cy="8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Helpful Resources: Asynch vs. Synch Teaching</a:t>
            </a:r>
            <a:endParaRPr/>
          </a:p>
        </p:txBody>
      </p:sp>
      <p:pic>
        <p:nvPicPr>
          <p:cNvPr id="98" name="Google Shape;98;p19"/>
          <p:cNvPicPr preferRelativeResize="0"/>
          <p:nvPr/>
        </p:nvPicPr>
        <p:blipFill>
          <a:blip r:embed="rId3">
            <a:alphaModFix/>
          </a:blip>
          <a:stretch>
            <a:fillRect/>
          </a:stretch>
        </p:blipFill>
        <p:spPr>
          <a:xfrm>
            <a:off x="311700" y="984900"/>
            <a:ext cx="3504944" cy="3780474"/>
          </a:xfrm>
          <a:prstGeom prst="rect">
            <a:avLst/>
          </a:prstGeom>
          <a:noFill/>
          <a:ln>
            <a:noFill/>
          </a:ln>
        </p:spPr>
      </p:pic>
      <p:pic>
        <p:nvPicPr>
          <p:cNvPr id="99" name="Google Shape;99;p19"/>
          <p:cNvPicPr preferRelativeResize="0"/>
          <p:nvPr/>
        </p:nvPicPr>
        <p:blipFill>
          <a:blip r:embed="rId4">
            <a:alphaModFix/>
          </a:blip>
          <a:stretch>
            <a:fillRect/>
          </a:stretch>
        </p:blipFill>
        <p:spPr>
          <a:xfrm>
            <a:off x="3969044" y="1210625"/>
            <a:ext cx="5022557" cy="28251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114300"/>
            <a:ext cx="8520600" cy="80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lt2"/>
                </a:solidFill>
              </a:rPr>
              <a:t>Planning Drama Activities in Different Modes</a:t>
            </a:r>
            <a:endParaRPr b="1">
              <a:solidFill>
                <a:schemeClr val="lt2"/>
              </a:solidFill>
            </a:endParaRPr>
          </a:p>
        </p:txBody>
      </p:sp>
      <p:graphicFrame>
        <p:nvGraphicFramePr>
          <p:cNvPr id="105" name="Google Shape;105;p20"/>
          <p:cNvGraphicFramePr/>
          <p:nvPr/>
        </p:nvGraphicFramePr>
        <p:xfrm>
          <a:off x="397425" y="734375"/>
          <a:ext cx="8349150" cy="4234050"/>
        </p:xfrm>
        <a:graphic>
          <a:graphicData uri="http://schemas.openxmlformats.org/drawingml/2006/table">
            <a:tbl>
              <a:tblPr>
                <a:noFill/>
                <a:tableStyleId>{1A276370-F98A-405C-AFD9-4F31A0A30415}</a:tableStyleId>
              </a:tblPr>
              <a:tblGrid>
                <a:gridCol w="2751300"/>
                <a:gridCol w="2732250"/>
                <a:gridCol w="2865600"/>
              </a:tblGrid>
              <a:tr h="415450">
                <a:tc>
                  <a:txBody>
                    <a:bodyPr/>
                    <a:lstStyle/>
                    <a:p>
                      <a:pPr marL="0" lvl="0" indent="0" algn="l" rtl="0">
                        <a:spcBef>
                          <a:spcPts val="0"/>
                        </a:spcBef>
                        <a:spcAft>
                          <a:spcPts val="0"/>
                        </a:spcAft>
                        <a:buNone/>
                      </a:pPr>
                      <a:r>
                        <a:rPr lang="en" b="1"/>
                        <a:t>IN SCHOOL</a:t>
                      </a:r>
                      <a:endParaRPr b="1"/>
                    </a:p>
                  </a:txBody>
                  <a:tcPr marL="91425" marR="91425" marT="91425" marB="91425"/>
                </a:tc>
                <a:tc>
                  <a:txBody>
                    <a:bodyPr/>
                    <a:lstStyle/>
                    <a:p>
                      <a:pPr marL="0" lvl="0" indent="0" algn="l" rtl="0">
                        <a:spcBef>
                          <a:spcPts val="0"/>
                        </a:spcBef>
                        <a:spcAft>
                          <a:spcPts val="0"/>
                        </a:spcAft>
                        <a:buNone/>
                      </a:pPr>
                      <a:r>
                        <a:rPr lang="en" b="1"/>
                        <a:t>SYNCHRONOUS</a:t>
                      </a:r>
                      <a:endParaRPr b="1"/>
                    </a:p>
                  </a:txBody>
                  <a:tcPr marL="91425" marR="91425" marT="91425" marB="91425"/>
                </a:tc>
                <a:tc>
                  <a:txBody>
                    <a:bodyPr/>
                    <a:lstStyle/>
                    <a:p>
                      <a:pPr marL="0" lvl="0" indent="0" algn="l" rtl="0">
                        <a:spcBef>
                          <a:spcPts val="0"/>
                        </a:spcBef>
                        <a:spcAft>
                          <a:spcPts val="0"/>
                        </a:spcAft>
                        <a:buNone/>
                      </a:pPr>
                      <a:r>
                        <a:rPr lang="en" b="1"/>
                        <a:t>ASYNCHRONOUS</a:t>
                      </a:r>
                      <a:endParaRPr b="1"/>
                    </a:p>
                  </a:txBody>
                  <a:tcPr marL="91425" marR="91425" marT="91425" marB="91425"/>
                </a:tc>
              </a:tr>
              <a:tr h="3818600">
                <a:tc>
                  <a:txBody>
                    <a:bodyPr/>
                    <a:lstStyle/>
                    <a:p>
                      <a:pPr marL="0" lvl="0" indent="0" algn="l" rtl="0">
                        <a:spcBef>
                          <a:spcPts val="0"/>
                        </a:spcBef>
                        <a:spcAft>
                          <a:spcPts val="0"/>
                        </a:spcAft>
                        <a:buClr>
                          <a:schemeClr val="dk1"/>
                        </a:buClr>
                        <a:buSzPts val="1100"/>
                        <a:buFont typeface="Arial"/>
                        <a:buNone/>
                      </a:pPr>
                      <a:r>
                        <a:rPr lang="en">
                          <a:solidFill>
                            <a:schemeClr val="dk1"/>
                          </a:solidFill>
                        </a:rPr>
                        <a:t>Games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Teaching drama elements and conventions</a:t>
                      </a:r>
                      <a:endParaRPr>
                        <a:solidFill>
                          <a:schemeClr val="dk1"/>
                        </a:solidFill>
                      </a:endParaRPr>
                    </a:p>
                    <a:p>
                      <a:pPr marL="0" lvl="0" indent="0" algn="l" rtl="0">
                        <a:spcBef>
                          <a:spcPts val="0"/>
                        </a:spcBef>
                        <a:spcAft>
                          <a:spcPts val="0"/>
                        </a:spcAft>
                        <a:buNone/>
                      </a:pPr>
                      <a:r>
                        <a:rPr lang="en">
                          <a:solidFill>
                            <a:schemeClr val="dk1"/>
                          </a:solidFill>
                        </a:rPr>
                        <a:t>Cooperative group work</a:t>
                      </a:r>
                      <a:endParaRPr>
                        <a:solidFill>
                          <a:schemeClr val="dk1"/>
                        </a:solidFill>
                      </a:endParaRPr>
                    </a:p>
                    <a:p>
                      <a:pPr marL="0" lvl="0" indent="0" algn="l" rtl="0">
                        <a:spcBef>
                          <a:spcPts val="0"/>
                        </a:spcBef>
                        <a:spcAft>
                          <a:spcPts val="0"/>
                        </a:spcAft>
                        <a:buNone/>
                      </a:pPr>
                      <a:r>
                        <a:rPr lang="en">
                          <a:solidFill>
                            <a:schemeClr val="dk1"/>
                          </a:solidFill>
                        </a:rPr>
                        <a:t>Devising tasks</a:t>
                      </a:r>
                      <a:endParaRPr>
                        <a:solidFill>
                          <a:schemeClr val="dk1"/>
                        </a:solidFill>
                      </a:endParaRPr>
                    </a:p>
                    <a:p>
                      <a:pPr marL="0" lvl="0" indent="0" algn="l" rtl="0">
                        <a:spcBef>
                          <a:spcPts val="0"/>
                        </a:spcBef>
                        <a:spcAft>
                          <a:spcPts val="0"/>
                        </a:spcAft>
                        <a:buNone/>
                      </a:pPr>
                      <a:r>
                        <a:rPr lang="en">
                          <a:solidFill>
                            <a:schemeClr val="dk1"/>
                          </a:solidFill>
                        </a:rPr>
                        <a:t>Improvisation</a:t>
                      </a:r>
                      <a:endParaRPr>
                        <a:solidFill>
                          <a:schemeClr val="dk1"/>
                        </a:solidFill>
                      </a:endParaRPr>
                    </a:p>
                    <a:p>
                      <a:pPr marL="0" lvl="0" indent="0" algn="l" rtl="0">
                        <a:spcBef>
                          <a:spcPts val="0"/>
                        </a:spcBef>
                        <a:spcAft>
                          <a:spcPts val="0"/>
                        </a:spcAft>
                        <a:buNone/>
                      </a:pPr>
                      <a:r>
                        <a:rPr lang="en">
                          <a:solidFill>
                            <a:schemeClr val="dk1"/>
                          </a:solidFill>
                        </a:rPr>
                        <a:t>Process drama</a:t>
                      </a:r>
                      <a:endParaRPr>
                        <a:solidFill>
                          <a:schemeClr val="dk1"/>
                        </a:solidFill>
                      </a:endParaRPr>
                    </a:p>
                    <a:p>
                      <a:pPr marL="0" lvl="0" indent="0" algn="l" rtl="0">
                        <a:spcBef>
                          <a:spcPts val="0"/>
                        </a:spcBef>
                        <a:spcAft>
                          <a:spcPts val="0"/>
                        </a:spcAft>
                        <a:buNone/>
                      </a:pPr>
                      <a:r>
                        <a:rPr lang="en">
                          <a:solidFill>
                            <a:schemeClr val="dk1"/>
                          </a:solidFill>
                        </a:rPr>
                        <a:t>Physical theatre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Rehearsal</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Physically distanced performances</a:t>
                      </a:r>
                      <a:endParaRPr/>
                    </a:p>
                  </a:txBody>
                  <a:tcPr marL="91425" marR="91425" marT="91425" marB="91425"/>
                </a:tc>
                <a:tc>
                  <a:txBody>
                    <a:bodyPr/>
                    <a:lstStyle/>
                    <a:p>
                      <a:pPr marL="0" lvl="0" indent="0" algn="l" rtl="0">
                        <a:spcBef>
                          <a:spcPts val="0"/>
                        </a:spcBef>
                        <a:spcAft>
                          <a:spcPts val="0"/>
                        </a:spcAft>
                        <a:buNone/>
                      </a:pPr>
                      <a:r>
                        <a:rPr lang="en" sz="1300">
                          <a:solidFill>
                            <a:schemeClr val="dk1"/>
                          </a:solidFill>
                        </a:rPr>
                        <a:t>Adapted games</a:t>
                      </a:r>
                      <a:endParaRPr sz="1300">
                        <a:solidFill>
                          <a:schemeClr val="dk1"/>
                        </a:solidFill>
                      </a:endParaRPr>
                    </a:p>
                    <a:p>
                      <a:pPr marL="0" lvl="0" indent="0" algn="l" rtl="0">
                        <a:spcBef>
                          <a:spcPts val="0"/>
                        </a:spcBef>
                        <a:spcAft>
                          <a:spcPts val="0"/>
                        </a:spcAft>
                        <a:buNone/>
                      </a:pPr>
                      <a:r>
                        <a:rPr lang="en" sz="1300">
                          <a:solidFill>
                            <a:schemeClr val="dk1"/>
                          </a:solidFill>
                        </a:rPr>
                        <a:t>Show and tell</a:t>
                      </a:r>
                      <a:endParaRPr sz="1300">
                        <a:solidFill>
                          <a:schemeClr val="dk1"/>
                        </a:solidFill>
                      </a:endParaRPr>
                    </a:p>
                    <a:p>
                      <a:pPr marL="0" lvl="0" indent="0" algn="l" rtl="0">
                        <a:spcBef>
                          <a:spcPts val="0"/>
                        </a:spcBef>
                        <a:spcAft>
                          <a:spcPts val="0"/>
                        </a:spcAft>
                        <a:buClr>
                          <a:schemeClr val="dk1"/>
                        </a:buClr>
                        <a:buSzPts val="1100"/>
                        <a:buFont typeface="Arial"/>
                        <a:buNone/>
                      </a:pPr>
                      <a:r>
                        <a:rPr lang="en" sz="1300">
                          <a:solidFill>
                            <a:schemeClr val="dk1"/>
                          </a:solidFill>
                        </a:rPr>
                        <a:t>Question of the day</a:t>
                      </a:r>
                      <a:endParaRPr sz="1300">
                        <a:solidFill>
                          <a:schemeClr val="dk1"/>
                        </a:solidFill>
                      </a:endParaRPr>
                    </a:p>
                    <a:p>
                      <a:pPr marL="0" lvl="0" indent="0" algn="l" rtl="0">
                        <a:spcBef>
                          <a:spcPts val="0"/>
                        </a:spcBef>
                        <a:spcAft>
                          <a:spcPts val="0"/>
                        </a:spcAft>
                        <a:buClr>
                          <a:schemeClr val="dk1"/>
                        </a:buClr>
                        <a:buSzPts val="1100"/>
                        <a:buFont typeface="Arial"/>
                        <a:buNone/>
                      </a:pPr>
                      <a:r>
                        <a:rPr lang="en" sz="1300">
                          <a:solidFill>
                            <a:schemeClr val="dk1"/>
                          </a:solidFill>
                        </a:rPr>
                        <a:t>Breakout group sharing and reflection</a:t>
                      </a:r>
                      <a:endParaRPr sz="1300">
                        <a:solidFill>
                          <a:schemeClr val="dk1"/>
                        </a:solidFill>
                      </a:endParaRPr>
                    </a:p>
                    <a:p>
                      <a:pPr marL="0" lvl="0" indent="0" algn="l" rtl="0">
                        <a:spcBef>
                          <a:spcPts val="0"/>
                        </a:spcBef>
                        <a:spcAft>
                          <a:spcPts val="0"/>
                        </a:spcAft>
                        <a:buClr>
                          <a:schemeClr val="dk1"/>
                        </a:buClr>
                        <a:buSzPts val="1100"/>
                        <a:buFont typeface="Arial"/>
                        <a:buNone/>
                      </a:pPr>
                      <a:r>
                        <a:rPr lang="en" sz="1300">
                          <a:solidFill>
                            <a:schemeClr val="dk1"/>
                          </a:solidFill>
                        </a:rPr>
                        <a:t>Breakout group tasks (i.e. hot seating, improv, collaborative writing)</a:t>
                      </a:r>
                      <a:endParaRPr sz="1300">
                        <a:solidFill>
                          <a:schemeClr val="dk1"/>
                        </a:solidFill>
                      </a:endParaRPr>
                    </a:p>
                    <a:p>
                      <a:pPr marL="0" lvl="0" indent="0" algn="l" rtl="0">
                        <a:spcBef>
                          <a:spcPts val="0"/>
                        </a:spcBef>
                        <a:spcAft>
                          <a:spcPts val="0"/>
                        </a:spcAft>
                        <a:buClr>
                          <a:schemeClr val="dk1"/>
                        </a:buClr>
                        <a:buSzPts val="1100"/>
                        <a:buFont typeface="Arial"/>
                        <a:buNone/>
                      </a:pPr>
                      <a:r>
                        <a:rPr lang="en" sz="1300">
                          <a:solidFill>
                            <a:schemeClr val="dk1"/>
                          </a:solidFill>
                        </a:rPr>
                        <a:t>Teaching drama styles and traditions (with Google Slides, video examples)</a:t>
                      </a:r>
                      <a:endParaRPr sz="1300">
                        <a:solidFill>
                          <a:schemeClr val="dk1"/>
                        </a:solidFill>
                      </a:endParaRPr>
                    </a:p>
                    <a:p>
                      <a:pPr marL="0" lvl="0" indent="0" algn="l" rtl="0">
                        <a:spcBef>
                          <a:spcPts val="0"/>
                        </a:spcBef>
                        <a:spcAft>
                          <a:spcPts val="0"/>
                        </a:spcAft>
                        <a:buClr>
                          <a:schemeClr val="dk1"/>
                        </a:buClr>
                        <a:buSzPts val="1100"/>
                        <a:buFont typeface="Arial"/>
                        <a:buNone/>
                      </a:pPr>
                      <a:r>
                        <a:rPr lang="en" sz="1300">
                          <a:solidFill>
                            <a:schemeClr val="dk1"/>
                          </a:solidFill>
                        </a:rPr>
                        <a:t>Book/play clubs</a:t>
                      </a:r>
                      <a:endParaRPr sz="1300">
                        <a:solidFill>
                          <a:schemeClr val="dk1"/>
                        </a:solidFill>
                      </a:endParaRPr>
                    </a:p>
                    <a:p>
                      <a:pPr marL="0" lvl="0" indent="0" algn="l" rtl="0">
                        <a:spcBef>
                          <a:spcPts val="0"/>
                        </a:spcBef>
                        <a:spcAft>
                          <a:spcPts val="0"/>
                        </a:spcAft>
                        <a:buClr>
                          <a:schemeClr val="dk1"/>
                        </a:buClr>
                        <a:buSzPts val="1100"/>
                        <a:buFont typeface="Arial"/>
                        <a:buNone/>
                      </a:pPr>
                      <a:r>
                        <a:rPr lang="en" sz="1300">
                          <a:solidFill>
                            <a:schemeClr val="dk1"/>
                          </a:solidFill>
                        </a:rPr>
                        <a:t>Guided reading with small group discussion</a:t>
                      </a:r>
                      <a:endParaRPr sz="1300">
                        <a:solidFill>
                          <a:schemeClr val="dk1"/>
                        </a:solidFill>
                      </a:endParaRPr>
                    </a:p>
                    <a:p>
                      <a:pPr marL="0" lvl="0" indent="0" algn="l" rtl="0">
                        <a:spcBef>
                          <a:spcPts val="0"/>
                        </a:spcBef>
                        <a:spcAft>
                          <a:spcPts val="0"/>
                        </a:spcAft>
                        <a:buClr>
                          <a:schemeClr val="dk1"/>
                        </a:buClr>
                        <a:buSzPts val="1100"/>
                        <a:buFont typeface="Arial"/>
                        <a:buNone/>
                      </a:pPr>
                      <a:r>
                        <a:rPr lang="en" sz="1300">
                          <a:solidFill>
                            <a:schemeClr val="dk1"/>
                          </a:solidFill>
                        </a:rPr>
                        <a:t>Writing and brainstorming tasks (with Jamboard)</a:t>
                      </a:r>
                      <a:endParaRPr sz="1300">
                        <a:solidFill>
                          <a:schemeClr val="dk1"/>
                        </a:solidFill>
                      </a:endParaRPr>
                    </a:p>
                    <a:p>
                      <a:pPr marL="0" lvl="0" indent="0" algn="l" rtl="0">
                        <a:spcBef>
                          <a:spcPts val="0"/>
                        </a:spcBef>
                        <a:spcAft>
                          <a:spcPts val="0"/>
                        </a:spcAft>
                        <a:buNone/>
                      </a:pPr>
                      <a:r>
                        <a:rPr lang="en" sz="1300">
                          <a:solidFill>
                            <a:schemeClr val="dk1"/>
                          </a:solidFill>
                        </a:rPr>
                        <a:t>Virtual visits from guest artists</a:t>
                      </a:r>
                      <a:endParaRPr sz="1300"/>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300">
                          <a:solidFill>
                            <a:schemeClr val="dk1"/>
                          </a:solidFill>
                        </a:rPr>
                        <a:t>Independent reading</a:t>
                      </a:r>
                      <a:endParaRPr sz="1300">
                        <a:solidFill>
                          <a:schemeClr val="dk1"/>
                        </a:solidFill>
                      </a:endParaRPr>
                    </a:p>
                    <a:p>
                      <a:pPr marL="0" lvl="0" indent="0" algn="l" rtl="0">
                        <a:spcBef>
                          <a:spcPts val="0"/>
                        </a:spcBef>
                        <a:spcAft>
                          <a:spcPts val="0"/>
                        </a:spcAft>
                        <a:buClr>
                          <a:schemeClr val="dk1"/>
                        </a:buClr>
                        <a:buSzPts val="1100"/>
                        <a:buFont typeface="Arial"/>
                        <a:buNone/>
                      </a:pPr>
                      <a:r>
                        <a:rPr lang="en" sz="1300">
                          <a:solidFill>
                            <a:schemeClr val="dk1"/>
                          </a:solidFill>
                        </a:rPr>
                        <a:t>Independent writing</a:t>
                      </a:r>
                      <a:endParaRPr sz="1300">
                        <a:solidFill>
                          <a:schemeClr val="dk1"/>
                        </a:solidFill>
                      </a:endParaRPr>
                    </a:p>
                    <a:p>
                      <a:pPr marL="0" lvl="0" indent="0" algn="l" rtl="0">
                        <a:spcBef>
                          <a:spcPts val="0"/>
                        </a:spcBef>
                        <a:spcAft>
                          <a:spcPts val="0"/>
                        </a:spcAft>
                        <a:buClr>
                          <a:schemeClr val="dk1"/>
                        </a:buClr>
                        <a:buSzPts val="1100"/>
                        <a:buFont typeface="Arial"/>
                        <a:buNone/>
                      </a:pPr>
                      <a:r>
                        <a:rPr lang="en" sz="1300">
                          <a:solidFill>
                            <a:schemeClr val="dk1"/>
                          </a:solidFill>
                        </a:rPr>
                        <a:t>Collaborative script writing (with Google Docs)</a:t>
                      </a:r>
                      <a:endParaRPr sz="1300">
                        <a:solidFill>
                          <a:schemeClr val="dk1"/>
                        </a:solidFill>
                      </a:endParaRPr>
                    </a:p>
                    <a:p>
                      <a:pPr marL="0" lvl="0" indent="0" algn="l" rtl="0">
                        <a:spcBef>
                          <a:spcPts val="0"/>
                        </a:spcBef>
                        <a:spcAft>
                          <a:spcPts val="0"/>
                        </a:spcAft>
                        <a:buClr>
                          <a:schemeClr val="dk1"/>
                        </a:buClr>
                        <a:buSzPts val="1100"/>
                        <a:buFont typeface="Arial"/>
                        <a:buNone/>
                      </a:pPr>
                      <a:r>
                        <a:rPr lang="en" sz="1300">
                          <a:solidFill>
                            <a:schemeClr val="dk1"/>
                          </a:solidFill>
                        </a:rPr>
                        <a:t>Brainstorming (Jamboard)</a:t>
                      </a:r>
                      <a:endParaRPr sz="1300">
                        <a:solidFill>
                          <a:schemeClr val="dk1"/>
                        </a:solidFill>
                      </a:endParaRPr>
                    </a:p>
                    <a:p>
                      <a:pPr marL="0" lvl="0" indent="0" algn="l" rtl="0">
                        <a:spcBef>
                          <a:spcPts val="0"/>
                        </a:spcBef>
                        <a:spcAft>
                          <a:spcPts val="0"/>
                        </a:spcAft>
                        <a:buClr>
                          <a:schemeClr val="dk1"/>
                        </a:buClr>
                        <a:buSzPts val="1100"/>
                        <a:buFont typeface="Arial"/>
                        <a:buNone/>
                      </a:pPr>
                      <a:r>
                        <a:rPr lang="en" sz="1300">
                          <a:solidFill>
                            <a:schemeClr val="dk1"/>
                          </a:solidFill>
                        </a:rPr>
                        <a:t>Virtual group rehearsal </a:t>
                      </a:r>
                      <a:endParaRPr sz="1300">
                        <a:solidFill>
                          <a:schemeClr val="dk1"/>
                        </a:solidFill>
                      </a:endParaRPr>
                    </a:p>
                    <a:p>
                      <a:pPr marL="0" lvl="0" indent="0" algn="l" rtl="0">
                        <a:spcBef>
                          <a:spcPts val="0"/>
                        </a:spcBef>
                        <a:spcAft>
                          <a:spcPts val="0"/>
                        </a:spcAft>
                        <a:buClr>
                          <a:schemeClr val="dk1"/>
                        </a:buClr>
                        <a:buSzPts val="1100"/>
                        <a:buFont typeface="Arial"/>
                        <a:buNone/>
                      </a:pPr>
                      <a:r>
                        <a:rPr lang="en" sz="1300">
                          <a:solidFill>
                            <a:schemeClr val="dk1"/>
                          </a:solidFill>
                        </a:rPr>
                        <a:t>Research tasks</a:t>
                      </a:r>
                      <a:endParaRPr sz="1300">
                        <a:solidFill>
                          <a:schemeClr val="dk1"/>
                        </a:solidFill>
                      </a:endParaRPr>
                    </a:p>
                    <a:p>
                      <a:pPr marL="0" lvl="0" indent="0" algn="l" rtl="0">
                        <a:spcBef>
                          <a:spcPts val="0"/>
                        </a:spcBef>
                        <a:spcAft>
                          <a:spcPts val="0"/>
                        </a:spcAft>
                        <a:buClr>
                          <a:schemeClr val="dk1"/>
                        </a:buClr>
                        <a:buSzPts val="1100"/>
                        <a:buFont typeface="Arial"/>
                        <a:buNone/>
                      </a:pPr>
                      <a:r>
                        <a:rPr lang="en" sz="1300">
                          <a:solidFill>
                            <a:schemeClr val="dk1"/>
                          </a:solidFill>
                        </a:rPr>
                        <a:t>Sourcing creative ideas for use in class</a:t>
                      </a:r>
                      <a:endParaRPr sz="1300">
                        <a:solidFill>
                          <a:schemeClr val="dk1"/>
                        </a:solidFill>
                      </a:endParaRPr>
                    </a:p>
                    <a:p>
                      <a:pPr marL="0" lvl="0" indent="0" algn="l" rtl="0">
                        <a:spcBef>
                          <a:spcPts val="0"/>
                        </a:spcBef>
                        <a:spcAft>
                          <a:spcPts val="0"/>
                        </a:spcAft>
                        <a:buClr>
                          <a:schemeClr val="dk1"/>
                        </a:buClr>
                        <a:buSzPts val="1100"/>
                        <a:buFont typeface="Arial"/>
                        <a:buNone/>
                      </a:pPr>
                      <a:r>
                        <a:rPr lang="en" sz="1300">
                          <a:solidFill>
                            <a:schemeClr val="dk1"/>
                          </a:solidFill>
                        </a:rPr>
                        <a:t>Documenting out of class rehearsal</a:t>
                      </a:r>
                      <a:endParaRPr sz="1300">
                        <a:solidFill>
                          <a:schemeClr val="dk1"/>
                        </a:solidFill>
                      </a:endParaRPr>
                    </a:p>
                    <a:p>
                      <a:pPr marL="0" lvl="0" indent="0" algn="l" rtl="0">
                        <a:spcBef>
                          <a:spcPts val="0"/>
                        </a:spcBef>
                        <a:spcAft>
                          <a:spcPts val="0"/>
                        </a:spcAft>
                        <a:buNone/>
                      </a:pPr>
                      <a:r>
                        <a:rPr lang="en" sz="1300">
                          <a:solidFill>
                            <a:schemeClr val="dk1"/>
                          </a:solidFill>
                        </a:rPr>
                        <a:t>Journals (written or video with Flipgrid)</a:t>
                      </a:r>
                      <a:endParaRPr sz="1300">
                        <a:solidFill>
                          <a:schemeClr val="dk1"/>
                        </a:solidFill>
                      </a:endParaRPr>
                    </a:p>
                    <a:p>
                      <a:pPr marL="0" lvl="0" indent="0" algn="l" rtl="0">
                        <a:spcBef>
                          <a:spcPts val="0"/>
                        </a:spcBef>
                        <a:spcAft>
                          <a:spcPts val="0"/>
                        </a:spcAft>
                        <a:buClr>
                          <a:schemeClr val="dk1"/>
                        </a:buClr>
                        <a:buSzPts val="1100"/>
                        <a:buFont typeface="Arial"/>
                        <a:buNone/>
                      </a:pPr>
                      <a:r>
                        <a:rPr lang="en" sz="1300">
                          <a:solidFill>
                            <a:schemeClr val="dk1"/>
                          </a:solidFill>
                        </a:rPr>
                        <a:t>Recording performance work</a:t>
                      </a:r>
                      <a:endParaRPr sz="1300">
                        <a:solidFill>
                          <a:schemeClr val="dk1"/>
                        </a:solidFill>
                      </a:endParaRPr>
                    </a:p>
                    <a:p>
                      <a:pPr marL="0" lvl="0" indent="0" algn="l" rtl="0">
                        <a:spcBef>
                          <a:spcPts val="0"/>
                        </a:spcBef>
                        <a:spcAft>
                          <a:spcPts val="0"/>
                        </a:spcAft>
                        <a:buClr>
                          <a:schemeClr val="dk1"/>
                        </a:buClr>
                        <a:buSzPts val="1100"/>
                        <a:buFont typeface="Arial"/>
                        <a:buNone/>
                      </a:pPr>
                      <a:r>
                        <a:rPr lang="en" sz="1300">
                          <a:solidFill>
                            <a:schemeClr val="dk1"/>
                          </a:solidFill>
                        </a:rPr>
                        <a:t>Watching recorded or posted work and giving feedback</a:t>
                      </a:r>
                      <a:endParaRPr sz="1300">
                        <a:solidFill>
                          <a:schemeClr val="dk1"/>
                        </a:solidFill>
                      </a:endParaRPr>
                    </a:p>
                    <a:p>
                      <a:pPr marL="0" lvl="0" indent="0" algn="l" rtl="0">
                        <a:spcBef>
                          <a:spcPts val="0"/>
                        </a:spcBef>
                        <a:spcAft>
                          <a:spcPts val="0"/>
                        </a:spcAft>
                        <a:buClr>
                          <a:schemeClr val="dk1"/>
                        </a:buClr>
                        <a:buSzPts val="1100"/>
                        <a:buFont typeface="Arial"/>
                        <a:buNone/>
                      </a:pPr>
                      <a:r>
                        <a:rPr lang="en" sz="1300">
                          <a:solidFill>
                            <a:schemeClr val="dk1"/>
                          </a:solidFill>
                        </a:rPr>
                        <a:t>Watching filmed theatre performances</a:t>
                      </a:r>
                      <a:endParaRPr sz="1300"/>
                    </a:p>
                  </a:txBody>
                  <a:tcPr marL="91425" marR="91425" marT="91425" marB="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graphicFrame>
        <p:nvGraphicFramePr>
          <p:cNvPr id="110" name="Google Shape;110;p21"/>
          <p:cNvGraphicFramePr/>
          <p:nvPr/>
        </p:nvGraphicFramePr>
        <p:xfrm>
          <a:off x="438150" y="362075"/>
          <a:ext cx="3657600" cy="4470975"/>
        </p:xfrm>
        <a:graphic>
          <a:graphicData uri="http://schemas.openxmlformats.org/drawingml/2006/table">
            <a:tbl>
              <a:tblPr>
                <a:noFill/>
                <a:tableStyleId>{D5427361-D52A-415E-872C-B44873E280C7}</a:tableStyleId>
              </a:tblPr>
              <a:tblGrid>
                <a:gridCol w="3657600"/>
              </a:tblGrid>
              <a:tr h="727500">
                <a:tc>
                  <a:txBody>
                    <a:bodyPr/>
                    <a:lstStyle/>
                    <a:p>
                      <a:pPr marL="0" lvl="0" indent="0" algn="ctr" rtl="0">
                        <a:spcBef>
                          <a:spcPts val="0"/>
                        </a:spcBef>
                        <a:spcAft>
                          <a:spcPts val="0"/>
                        </a:spcAft>
                        <a:buNone/>
                      </a:pPr>
                      <a:r>
                        <a:rPr lang="en" sz="1800" b="1" i="1"/>
                        <a:t>Structure of a Synchronous Lesson</a:t>
                      </a:r>
                      <a:endParaRPr sz="1800" b="1" i="1"/>
                    </a:p>
                  </a:txBody>
                  <a:tcPr marL="63500" marR="63500" marT="63500" marB="63500"/>
                </a:tc>
              </a:tr>
              <a:tr h="608300">
                <a:tc>
                  <a:txBody>
                    <a:bodyPr/>
                    <a:lstStyle/>
                    <a:p>
                      <a:pPr marL="0" lvl="0" indent="0" algn="ctr" rtl="0">
                        <a:spcBef>
                          <a:spcPts val="0"/>
                        </a:spcBef>
                        <a:spcAft>
                          <a:spcPts val="0"/>
                        </a:spcAft>
                        <a:buNone/>
                      </a:pPr>
                      <a:r>
                        <a:rPr lang="en" b="1" i="1"/>
                        <a:t>Practice &gt; New Learning &gt; Groups &gt; Whole Class &gt; Practice</a:t>
                      </a:r>
                      <a:endParaRPr b="1" i="1"/>
                    </a:p>
                  </a:txBody>
                  <a:tcPr marL="63500" marR="63500" marT="63500" marB="63500"/>
                </a:tc>
              </a:tr>
              <a:tr h="584725">
                <a:tc>
                  <a:txBody>
                    <a:bodyPr/>
                    <a:lstStyle/>
                    <a:p>
                      <a:pPr marL="0" lvl="0" indent="0" algn="ctr" rtl="0">
                        <a:spcBef>
                          <a:spcPts val="0"/>
                        </a:spcBef>
                        <a:spcAft>
                          <a:spcPts val="0"/>
                        </a:spcAft>
                        <a:buNone/>
                      </a:pPr>
                      <a:r>
                        <a:rPr lang="en"/>
                        <a:t>Writer’s Notebook/Brainstorm/Provocation (10min)</a:t>
                      </a:r>
                      <a:endParaRPr/>
                    </a:p>
                  </a:txBody>
                  <a:tcPr marL="63500" marR="63500" marT="63500" marB="63500"/>
                </a:tc>
              </a:tr>
              <a:tr h="584725">
                <a:tc>
                  <a:txBody>
                    <a:bodyPr/>
                    <a:lstStyle/>
                    <a:p>
                      <a:pPr marL="0" lvl="0" indent="0" algn="ctr" rtl="0">
                        <a:spcBef>
                          <a:spcPts val="0"/>
                        </a:spcBef>
                        <a:spcAft>
                          <a:spcPts val="0"/>
                        </a:spcAft>
                        <a:buNone/>
                      </a:pPr>
                      <a:r>
                        <a:rPr lang="en"/>
                        <a:t>Teacher Directed Lesson of New Material (15min)</a:t>
                      </a:r>
                      <a:endParaRPr/>
                    </a:p>
                  </a:txBody>
                  <a:tcPr marL="63500" marR="63500" marT="63500" marB="63500"/>
                </a:tc>
              </a:tr>
              <a:tr h="584725">
                <a:tc>
                  <a:txBody>
                    <a:bodyPr/>
                    <a:lstStyle/>
                    <a:p>
                      <a:pPr marL="0" lvl="0" indent="0" algn="ctr" rtl="0">
                        <a:spcBef>
                          <a:spcPts val="0"/>
                        </a:spcBef>
                        <a:spcAft>
                          <a:spcPts val="0"/>
                        </a:spcAft>
                        <a:buNone/>
                      </a:pPr>
                      <a:r>
                        <a:rPr lang="en"/>
                        <a:t>Small Group Application (Breakout Groups) (15min)</a:t>
                      </a:r>
                      <a:endParaRPr/>
                    </a:p>
                  </a:txBody>
                  <a:tcPr marL="63500" marR="63500" marT="63500" marB="63500"/>
                </a:tc>
              </a:tr>
              <a:tr h="386350">
                <a:tc>
                  <a:txBody>
                    <a:bodyPr/>
                    <a:lstStyle/>
                    <a:p>
                      <a:pPr marL="0" lvl="0" indent="0" algn="ctr" rtl="0">
                        <a:spcBef>
                          <a:spcPts val="0"/>
                        </a:spcBef>
                        <a:spcAft>
                          <a:spcPts val="0"/>
                        </a:spcAft>
                        <a:buNone/>
                      </a:pPr>
                      <a:r>
                        <a:rPr lang="en"/>
                        <a:t>Brain Break (get up/move around) (5min)</a:t>
                      </a:r>
                      <a:endParaRPr/>
                    </a:p>
                  </a:txBody>
                  <a:tcPr marL="63500" marR="63500" marT="63500" marB="63500"/>
                </a:tc>
              </a:tr>
              <a:tr h="386350">
                <a:tc>
                  <a:txBody>
                    <a:bodyPr/>
                    <a:lstStyle/>
                    <a:p>
                      <a:pPr marL="0" lvl="0" indent="0" algn="ctr" rtl="0">
                        <a:spcBef>
                          <a:spcPts val="0"/>
                        </a:spcBef>
                        <a:spcAft>
                          <a:spcPts val="0"/>
                        </a:spcAft>
                        <a:buNone/>
                      </a:pPr>
                      <a:r>
                        <a:rPr lang="en"/>
                        <a:t>Whole Class Sharing (20min)</a:t>
                      </a:r>
                      <a:endParaRPr/>
                    </a:p>
                  </a:txBody>
                  <a:tcPr marL="63500" marR="63500" marT="63500" marB="63500"/>
                </a:tc>
              </a:tr>
              <a:tr h="608300">
                <a:tc>
                  <a:txBody>
                    <a:bodyPr/>
                    <a:lstStyle/>
                    <a:p>
                      <a:pPr marL="0" lvl="0" indent="0" algn="ctr" rtl="0">
                        <a:spcBef>
                          <a:spcPts val="0"/>
                        </a:spcBef>
                        <a:spcAft>
                          <a:spcPts val="0"/>
                        </a:spcAft>
                        <a:buNone/>
                      </a:pPr>
                      <a:r>
                        <a:rPr lang="en"/>
                        <a:t>New Material for Independent Work/Closing/Reminders (10min)</a:t>
                      </a:r>
                      <a:endParaRPr/>
                    </a:p>
                  </a:txBody>
                  <a:tcPr marL="63500" marR="63500" marT="63500" marB="63500"/>
                </a:tc>
              </a:tr>
            </a:tbl>
          </a:graphicData>
        </a:graphic>
      </p:graphicFrame>
      <p:graphicFrame>
        <p:nvGraphicFramePr>
          <p:cNvPr id="111" name="Google Shape;111;p21"/>
          <p:cNvGraphicFramePr/>
          <p:nvPr/>
        </p:nvGraphicFramePr>
        <p:xfrm>
          <a:off x="4791075" y="1089563"/>
          <a:ext cx="3838575" cy="3680400"/>
        </p:xfrm>
        <a:graphic>
          <a:graphicData uri="http://schemas.openxmlformats.org/drawingml/2006/table">
            <a:tbl>
              <a:tblPr>
                <a:noFill/>
                <a:tableStyleId>{D5427361-D52A-415E-872C-B44873E280C7}</a:tableStyleId>
              </a:tblPr>
              <a:tblGrid>
                <a:gridCol w="3838575"/>
              </a:tblGrid>
              <a:tr h="928250">
                <a:tc>
                  <a:txBody>
                    <a:bodyPr/>
                    <a:lstStyle/>
                    <a:p>
                      <a:pPr marL="0" lvl="0" indent="0" algn="ctr" rtl="0">
                        <a:spcBef>
                          <a:spcPts val="0"/>
                        </a:spcBef>
                        <a:spcAft>
                          <a:spcPts val="0"/>
                        </a:spcAft>
                        <a:buNone/>
                      </a:pPr>
                      <a:r>
                        <a:rPr lang="en" sz="1800" b="1" i="1"/>
                        <a:t>Examples of Low Tech Learning</a:t>
                      </a:r>
                      <a:endParaRPr sz="1800" b="1" i="1"/>
                    </a:p>
                  </a:txBody>
                  <a:tcPr marL="63500" marR="63500" marT="63500" marB="63500"/>
                </a:tc>
              </a:tr>
              <a:tr h="2752150">
                <a:tc>
                  <a:txBody>
                    <a:bodyPr/>
                    <a:lstStyle/>
                    <a:p>
                      <a:pPr marL="0" lvl="0" indent="0" algn="ctr" rtl="0">
                        <a:spcBef>
                          <a:spcPts val="0"/>
                        </a:spcBef>
                        <a:spcAft>
                          <a:spcPts val="0"/>
                        </a:spcAft>
                        <a:buNone/>
                      </a:pPr>
                      <a:r>
                        <a:rPr lang="en" sz="1500"/>
                        <a:t>Haiku Hikes, Journaling, Postcard Writing</a:t>
                      </a:r>
                      <a:endParaRPr sz="1500"/>
                    </a:p>
                    <a:p>
                      <a:pPr marL="0" lvl="0" indent="0" algn="ctr" rtl="0">
                        <a:spcBef>
                          <a:spcPts val="0"/>
                        </a:spcBef>
                        <a:spcAft>
                          <a:spcPts val="0"/>
                        </a:spcAft>
                        <a:buNone/>
                      </a:pPr>
                      <a:r>
                        <a:rPr lang="en" sz="1500"/>
                        <a:t>Building, Inventing, Designing, Crafting</a:t>
                      </a:r>
                      <a:endParaRPr sz="1500"/>
                    </a:p>
                    <a:p>
                      <a:pPr marL="0" lvl="0" indent="0" algn="ctr" rtl="0">
                        <a:spcBef>
                          <a:spcPts val="0"/>
                        </a:spcBef>
                        <a:spcAft>
                          <a:spcPts val="0"/>
                        </a:spcAft>
                        <a:buNone/>
                      </a:pPr>
                      <a:r>
                        <a:rPr lang="en" sz="1500"/>
                        <a:t>Sketchnoting, Drawing, Map-making</a:t>
                      </a:r>
                      <a:endParaRPr sz="1500"/>
                    </a:p>
                    <a:p>
                      <a:pPr marL="0" lvl="0" indent="0" algn="ctr" rtl="0">
                        <a:spcBef>
                          <a:spcPts val="0"/>
                        </a:spcBef>
                        <a:spcAft>
                          <a:spcPts val="0"/>
                        </a:spcAft>
                        <a:buNone/>
                      </a:pPr>
                      <a:r>
                        <a:rPr lang="en" sz="1500"/>
                        <a:t>Observing, Collecting Data, Predicting</a:t>
                      </a:r>
                      <a:endParaRPr sz="1500"/>
                    </a:p>
                    <a:p>
                      <a:pPr marL="0" lvl="0" indent="0" algn="ctr" rtl="0">
                        <a:spcBef>
                          <a:spcPts val="0"/>
                        </a:spcBef>
                        <a:spcAft>
                          <a:spcPts val="0"/>
                        </a:spcAft>
                        <a:buNone/>
                      </a:pPr>
                      <a:r>
                        <a:rPr lang="en" sz="1500"/>
                        <a:t>Creating Comics, Collages, Songs and Rhymes</a:t>
                      </a:r>
                      <a:endParaRPr sz="1500"/>
                    </a:p>
                    <a:p>
                      <a:pPr marL="0" lvl="0" indent="0" algn="ctr" rtl="0">
                        <a:spcBef>
                          <a:spcPts val="0"/>
                        </a:spcBef>
                        <a:spcAft>
                          <a:spcPts val="0"/>
                        </a:spcAft>
                        <a:buNone/>
                      </a:pPr>
                      <a:r>
                        <a:rPr lang="en" sz="1500"/>
                        <a:t>Interviewing, Storytelling, Playwriting</a:t>
                      </a:r>
                      <a:endParaRPr sz="1500"/>
                    </a:p>
                    <a:p>
                      <a:pPr marL="0" lvl="0" indent="0" algn="ctr" rtl="0">
                        <a:spcBef>
                          <a:spcPts val="0"/>
                        </a:spcBef>
                        <a:spcAft>
                          <a:spcPts val="0"/>
                        </a:spcAft>
                        <a:buNone/>
                      </a:pPr>
                      <a:endParaRPr sz="1500"/>
                    </a:p>
                    <a:p>
                      <a:pPr marL="0" lvl="0" indent="0" algn="ctr" rtl="0">
                        <a:spcBef>
                          <a:spcPts val="0"/>
                        </a:spcBef>
                        <a:spcAft>
                          <a:spcPts val="0"/>
                        </a:spcAft>
                        <a:buNone/>
                      </a:pPr>
                      <a:endParaRPr sz="1500"/>
                    </a:p>
                    <a:p>
                      <a:pPr marL="0" lvl="0" indent="0" algn="ctr" rtl="0">
                        <a:spcBef>
                          <a:spcPts val="0"/>
                        </a:spcBef>
                        <a:spcAft>
                          <a:spcPts val="0"/>
                        </a:spcAft>
                        <a:buNone/>
                      </a:pPr>
                      <a:endParaRPr sz="1500" b="1"/>
                    </a:p>
                    <a:p>
                      <a:pPr marL="0" lvl="0" indent="0" algn="ctr" rtl="0">
                        <a:spcBef>
                          <a:spcPts val="0"/>
                        </a:spcBef>
                        <a:spcAft>
                          <a:spcPts val="0"/>
                        </a:spcAft>
                        <a:buNone/>
                      </a:pPr>
                      <a:r>
                        <a:rPr lang="en" sz="1500" b="1"/>
                        <a:t>Source:</a:t>
                      </a:r>
                      <a:r>
                        <a:rPr lang="en" sz="1500"/>
                        <a:t> Kids Have All the Right Stuff</a:t>
                      </a:r>
                      <a:endParaRPr sz="1500"/>
                    </a:p>
                  </a:txBody>
                  <a:tcPr marL="63500" marR="63500" marT="63500" marB="63500"/>
                </a:tc>
              </a:tr>
            </a:tbl>
          </a:graphicData>
        </a:graphic>
      </p:graphicFrame>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933</Words>
  <Application>Microsoft Macintosh PowerPoint</Application>
  <PresentationFormat>On-screen Show (16:9)</PresentationFormat>
  <Paragraphs>133</Paragraphs>
  <Slides>12</Slides>
  <Notes>12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Old Standard TT</vt:lpstr>
      <vt:lpstr>Paperback</vt:lpstr>
      <vt:lpstr>Hangout With CODE: Setting Up Your Virtual Drama Classroom</vt:lpstr>
      <vt:lpstr>Our Purpose for Today’s Session</vt:lpstr>
      <vt:lpstr>How to Begin</vt:lpstr>
      <vt:lpstr>Games to play online</vt:lpstr>
      <vt:lpstr>Using Tech Tools Give students a ‘tour’ of the tech tools we will use together (Google Drive, Slides, Jamboard, Flipgrid).  Don’t assume that students know are familiar with the tech. Try to find helpers who can help you problem solve issues as they arise.  Use small group collaborative tasks to help build a community that helps students to feel comfortable working together.</vt:lpstr>
      <vt:lpstr>   Jamboard  Use this Google app as an online bulletin board for student brainstorming, establishing class norms, documenting sources of inspiration for drama work, and more.   </vt:lpstr>
      <vt:lpstr>Helpful Resources: Asynch vs. Synch Teaching</vt:lpstr>
      <vt:lpstr>Planning Drama Activities in Different Modes</vt:lpstr>
      <vt:lpstr>PowerPoint Presentation</vt:lpstr>
      <vt:lpstr>EduTwitter Resources: Sean Junkins</vt:lpstr>
      <vt:lpstr>JOIN CODE Drama and Dance: Creative Community in a Time of COVID + 18 Adapted Resources  Become a CODE member &amp; connect with your Regional Coordinator  Other ways to connect . . . Drama Education Resource Sharing (Canada &amp; Beyond) FB Group Reach out to your Board Arts Consultants Create a Google Classroom for Staff and self-organize best practice sharing sessions  </vt:lpstr>
      <vt:lpstr>        Please join CODE online this Saturday, October 24th!   Annual General Meeting 11am Tribute to David Booth 1pm CODE’s 50th Anniversary Celebration 1:45pm  www.code.on.ca   EVOLVE 2021 Conference - October 22nd-24th, 2021 Sheraton Hamilton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Hangout With CODE: Setting Up Your Virtual Drama Classroom</dc:title>
  <cp:lastModifiedBy>Kimberley Snider</cp:lastModifiedBy>
  <cp:revision>1</cp:revision>
  <dcterms:modified xsi:type="dcterms:W3CDTF">2020-09-01T14:08:02Z</dcterms:modified>
</cp:coreProperties>
</file>